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3" r:id="rId4"/>
    <p:sldId id="275" r:id="rId5"/>
    <p:sldId id="288" r:id="rId6"/>
    <p:sldId id="277" r:id="rId7"/>
    <p:sldId id="290" r:id="rId8"/>
    <p:sldId id="279" r:id="rId9"/>
    <p:sldId id="276" r:id="rId10"/>
    <p:sldId id="278" r:id="rId11"/>
    <p:sldId id="287" r:id="rId12"/>
    <p:sldId id="280" r:id="rId13"/>
    <p:sldId id="281" r:id="rId14"/>
    <p:sldId id="259" r:id="rId15"/>
    <p:sldId id="286" r:id="rId16"/>
    <p:sldId id="291"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2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9/15/15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9/15/15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9/15/15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9/15/15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dammclane.com/2013/08/22/why-you-should-delete-snapcha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 Writing</a:t>
            </a:r>
            <a:endParaRPr lang="en-US" dirty="0"/>
          </a:p>
        </p:txBody>
      </p:sp>
      <p:sp>
        <p:nvSpPr>
          <p:cNvPr id="3" name="Subtitle 2"/>
          <p:cNvSpPr>
            <a:spLocks noGrp="1"/>
          </p:cNvSpPr>
          <p:nvPr>
            <p:ph type="subTitle" idx="1"/>
          </p:nvPr>
        </p:nvSpPr>
        <p:spPr/>
        <p:txBody>
          <a:bodyPr/>
          <a:lstStyle/>
          <a:p>
            <a:pPr algn="l"/>
            <a:r>
              <a:rPr lang="en-US" b="1" dirty="0"/>
              <a:t>Standard: 9-10.WS.1.</a:t>
            </a:r>
            <a:r>
              <a:rPr lang="en-US" dirty="0"/>
              <a:t> Write arguments to support claims in an analysis of substantive topics or texts, using valid reasoning and relevant and sufficient evidence. </a:t>
            </a:r>
          </a:p>
          <a:p>
            <a:endParaRPr lang="en-US" dirty="0"/>
          </a:p>
        </p:txBody>
      </p:sp>
    </p:spTree>
    <p:extLst>
      <p:ext uri="{BB962C8B-B14F-4D97-AF65-F5344CB8AC3E}">
        <p14:creationId xmlns:p14="http://schemas.microsoft.com/office/powerpoint/2010/main" val="76624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REBUTTAL</a:t>
            </a:r>
            <a:endParaRPr lang="en-US" dirty="0"/>
          </a:p>
        </p:txBody>
      </p:sp>
      <p:sp>
        <p:nvSpPr>
          <p:cNvPr id="3" name="Content Placeholder 2"/>
          <p:cNvSpPr>
            <a:spLocks noGrp="1"/>
          </p:cNvSpPr>
          <p:nvPr>
            <p:ph idx="1"/>
          </p:nvPr>
        </p:nvSpPr>
        <p:spPr/>
        <p:txBody>
          <a:bodyPr/>
          <a:lstStyle/>
          <a:p>
            <a:pPr lvl="0"/>
            <a:r>
              <a:rPr lang="en-US" dirty="0" smtClean="0"/>
              <a:t>A </a:t>
            </a:r>
            <a:r>
              <a:rPr lang="en-US" dirty="0"/>
              <a:t>written or verbal response to a counterclaim. The object of the rebuttal is to take into account the ideas presented in the counterclaim and explain why they aren’t persuasive enough, valid enough, or important enough to outweigh your own claim. </a:t>
            </a:r>
          </a:p>
          <a:p>
            <a:endParaRPr lang="en-US" dirty="0"/>
          </a:p>
        </p:txBody>
      </p:sp>
    </p:spTree>
    <p:extLst>
      <p:ext uri="{BB962C8B-B14F-4D97-AF65-F5344CB8AC3E}">
        <p14:creationId xmlns:p14="http://schemas.microsoft.com/office/powerpoint/2010/main" val="1530945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Rebuttal Examples</a:t>
            </a:r>
            <a:endParaRPr lang="en-US" dirty="0"/>
          </a:p>
        </p:txBody>
      </p:sp>
      <p:sp>
        <p:nvSpPr>
          <p:cNvPr id="3" name="Content Placeholder 2"/>
          <p:cNvSpPr>
            <a:spLocks noGrp="1"/>
          </p:cNvSpPr>
          <p:nvPr>
            <p:ph idx="1"/>
          </p:nvPr>
        </p:nvSpPr>
        <p:spPr/>
        <p:txBody>
          <a:bodyPr>
            <a:normAutofit lnSpcReduction="10000"/>
          </a:bodyPr>
          <a:lstStyle/>
          <a:p>
            <a:r>
              <a:rPr lang="en-US" dirty="0"/>
              <a:t>Dad, I know taking a trip to another country with my friends may be expensive and unsafe, </a:t>
            </a:r>
            <a:r>
              <a:rPr lang="en-US" b="1" u="sng" dirty="0">
                <a:solidFill>
                  <a:srgbClr val="008000"/>
                </a:solidFill>
              </a:rPr>
              <a:t>but</a:t>
            </a:r>
            <a:r>
              <a:rPr lang="en-US" dirty="0">
                <a:solidFill>
                  <a:srgbClr val="008000"/>
                </a:solidFill>
              </a:rPr>
              <a:t> I have studied so hard the past year and I think I deserve a vacation. You already know how responsible I have been all my life; I don’t think there will be any problem.</a:t>
            </a:r>
            <a:r>
              <a:rPr lang="en-US" dirty="0" smtClean="0">
                <a:solidFill>
                  <a:srgbClr val="008000"/>
                </a:solidFill>
              </a:rPr>
              <a:t>”</a:t>
            </a:r>
          </a:p>
          <a:p>
            <a:r>
              <a:rPr lang="en-US" dirty="0"/>
              <a:t>“An individual does have their own right to freedom, </a:t>
            </a:r>
            <a:r>
              <a:rPr lang="en-US" b="1" u="sng" dirty="0" smtClean="0">
                <a:solidFill>
                  <a:srgbClr val="FF6600"/>
                </a:solidFill>
              </a:rPr>
              <a:t>but</a:t>
            </a:r>
            <a:r>
              <a:rPr lang="en-US" dirty="0" smtClean="0">
                <a:solidFill>
                  <a:srgbClr val="FF6600"/>
                </a:solidFill>
              </a:rPr>
              <a:t> </a:t>
            </a:r>
            <a:r>
              <a:rPr lang="en-US" dirty="0">
                <a:solidFill>
                  <a:srgbClr val="FF6600"/>
                </a:solidFill>
              </a:rPr>
              <a:t>medical </a:t>
            </a:r>
            <a:r>
              <a:rPr lang="en-US" dirty="0" smtClean="0">
                <a:solidFill>
                  <a:srgbClr val="FF6600"/>
                </a:solidFill>
              </a:rPr>
              <a:t>evidence proves that second hand smoking is harmful. Nobody has the right to harm the health of another and smoking does just that.”</a:t>
            </a:r>
            <a:endParaRPr lang="en-US" u="sng" dirty="0">
              <a:solidFill>
                <a:srgbClr val="FF6600"/>
              </a:solidFill>
            </a:endParaRPr>
          </a:p>
        </p:txBody>
      </p:sp>
    </p:spTree>
    <p:extLst>
      <p:ext uri="{BB962C8B-B14F-4D97-AF65-F5344CB8AC3E}">
        <p14:creationId xmlns:p14="http://schemas.microsoft.com/office/powerpoint/2010/main" val="3116166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Refutation</a:t>
            </a:r>
            <a:endParaRPr lang="en-US" dirty="0"/>
          </a:p>
        </p:txBody>
      </p:sp>
      <p:sp>
        <p:nvSpPr>
          <p:cNvPr id="3" name="Content Placeholder 2"/>
          <p:cNvSpPr>
            <a:spLocks noGrp="1"/>
          </p:cNvSpPr>
          <p:nvPr>
            <p:ph idx="1"/>
          </p:nvPr>
        </p:nvSpPr>
        <p:spPr/>
        <p:txBody>
          <a:bodyPr/>
          <a:lstStyle/>
          <a:p>
            <a:pPr lvl="0"/>
            <a:r>
              <a:rPr lang="en-US" dirty="0" smtClean="0"/>
              <a:t>Argue </a:t>
            </a:r>
            <a:r>
              <a:rPr lang="en-US" dirty="0"/>
              <a:t>against a claim or prove it to be wrong</a:t>
            </a:r>
          </a:p>
          <a:p>
            <a:endParaRPr lang="en-US" dirty="0"/>
          </a:p>
        </p:txBody>
      </p:sp>
    </p:spTree>
    <p:extLst>
      <p:ext uri="{BB962C8B-B14F-4D97-AF65-F5344CB8AC3E}">
        <p14:creationId xmlns:p14="http://schemas.microsoft.com/office/powerpoint/2010/main" val="247643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it mean to qualify an argument? </a:t>
            </a:r>
          </a:p>
        </p:txBody>
      </p:sp>
      <p:sp>
        <p:nvSpPr>
          <p:cNvPr id="3" name="Content Placeholder 2"/>
          <p:cNvSpPr>
            <a:spLocks noGrp="1"/>
          </p:cNvSpPr>
          <p:nvPr>
            <p:ph idx="1"/>
          </p:nvPr>
        </p:nvSpPr>
        <p:spPr/>
        <p:txBody>
          <a:bodyPr/>
          <a:lstStyle/>
          <a:p>
            <a:pPr marL="0" lvl="0" indent="0">
              <a:buNone/>
            </a:pPr>
            <a:r>
              <a:rPr lang="en-US" dirty="0" smtClean="0"/>
              <a:t> “Partly</a:t>
            </a:r>
            <a:r>
              <a:rPr lang="en-US" dirty="0"/>
              <a:t>-agree” </a:t>
            </a:r>
            <a:r>
              <a:rPr lang="en-US" dirty="0" smtClean="0"/>
              <a:t>with </a:t>
            </a:r>
            <a:r>
              <a:rPr lang="en-US" dirty="0"/>
              <a:t>another person’s argument or position but also disagree with part of it. </a:t>
            </a:r>
            <a:endParaRPr lang="en-US" dirty="0" smtClean="0"/>
          </a:p>
          <a:p>
            <a:pPr lvl="0"/>
            <a:r>
              <a:rPr lang="en-US" dirty="0"/>
              <a:t>CLAIM: </a:t>
            </a:r>
            <a:r>
              <a:rPr lang="en-US" b="1" i="1" dirty="0"/>
              <a:t>Most </a:t>
            </a:r>
            <a:r>
              <a:rPr lang="en-US" i="1" dirty="0"/>
              <a:t>Americans need to exercise more. </a:t>
            </a:r>
            <a:endParaRPr lang="en-US" dirty="0"/>
          </a:p>
          <a:p>
            <a:pPr lvl="0"/>
            <a:r>
              <a:rPr lang="en-US" dirty="0"/>
              <a:t>SUPPORT </a:t>
            </a:r>
            <a:r>
              <a:rPr lang="en-US" i="1" dirty="0"/>
              <a:t>According to the </a:t>
            </a:r>
            <a:r>
              <a:rPr lang="en-US" b="1" i="1" dirty="0"/>
              <a:t>latest </a:t>
            </a:r>
            <a:r>
              <a:rPr lang="en-US" i="1" dirty="0"/>
              <a:t>government figures, </a:t>
            </a:r>
            <a:r>
              <a:rPr lang="en-US" b="1" i="1" dirty="0"/>
              <a:t>most </a:t>
            </a:r>
            <a:r>
              <a:rPr lang="en-US" i="1" dirty="0"/>
              <a:t>Americans are overweight. </a:t>
            </a:r>
            <a:endParaRPr lang="en-US" dirty="0"/>
          </a:p>
          <a:p>
            <a:pPr lvl="0"/>
            <a:r>
              <a:rPr lang="en-US" dirty="0" smtClean="0">
                <a:solidFill>
                  <a:srgbClr val="0000FF"/>
                </a:solidFill>
              </a:rPr>
              <a:t>Qualification</a:t>
            </a:r>
            <a:r>
              <a:rPr lang="en-US" dirty="0">
                <a:solidFill>
                  <a:srgbClr val="0000FF"/>
                </a:solidFill>
              </a:rPr>
              <a:t>: </a:t>
            </a:r>
            <a:r>
              <a:rPr lang="en-US" b="1" i="1" dirty="0">
                <a:solidFill>
                  <a:srgbClr val="0000FF"/>
                </a:solidFill>
              </a:rPr>
              <a:t>However</a:t>
            </a:r>
            <a:r>
              <a:rPr lang="en-US" i="1" dirty="0">
                <a:solidFill>
                  <a:srgbClr val="0000FF"/>
                </a:solidFill>
              </a:rPr>
              <a:t>, strenuous exercise is not appropriate for those with certain health conditions. </a:t>
            </a:r>
            <a:endParaRPr lang="en-US" dirty="0">
              <a:solidFill>
                <a:srgbClr val="0000FF"/>
              </a:solidFill>
            </a:endParaRPr>
          </a:p>
          <a:p>
            <a:pPr marL="0" lvl="0" indent="0">
              <a:buNone/>
            </a:pPr>
            <a:endParaRPr lang="en-US" dirty="0">
              <a:solidFill>
                <a:srgbClr val="0000FF"/>
              </a:solidFill>
            </a:endParaRPr>
          </a:p>
          <a:p>
            <a:endParaRPr lang="en-US" dirty="0"/>
          </a:p>
        </p:txBody>
      </p:sp>
    </p:spTree>
    <p:extLst>
      <p:ext uri="{BB962C8B-B14F-4D97-AF65-F5344CB8AC3E}">
        <p14:creationId xmlns:p14="http://schemas.microsoft.com/office/powerpoint/2010/main" val="70447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 vs. Persuasion</a:t>
            </a:r>
          </a:p>
        </p:txBody>
      </p:sp>
      <p:sp>
        <p:nvSpPr>
          <p:cNvPr id="3" name="Content Placeholder 2"/>
          <p:cNvSpPr>
            <a:spLocks noGrp="1"/>
          </p:cNvSpPr>
          <p:nvPr>
            <p:ph idx="1"/>
          </p:nvPr>
        </p:nvSpPr>
        <p:spPr/>
        <p:txBody>
          <a:bodyPr/>
          <a:lstStyle/>
          <a:p>
            <a:r>
              <a:rPr lang="en-US" dirty="0"/>
              <a:t>An argument is expressing a </a:t>
            </a:r>
            <a:r>
              <a:rPr lang="en-US" b="1" dirty="0"/>
              <a:t>CLAIM/</a:t>
            </a:r>
            <a:r>
              <a:rPr lang="en-US" b="1" dirty="0" smtClean="0"/>
              <a:t>BELIEF</a:t>
            </a:r>
          </a:p>
          <a:p>
            <a:r>
              <a:rPr lang="en-US" dirty="0" smtClean="0"/>
              <a:t>Persuasion </a:t>
            </a:r>
            <a:r>
              <a:rPr lang="en-US" dirty="0"/>
              <a:t>is moving people to action. </a:t>
            </a:r>
            <a:endParaRPr lang="en-US" dirty="0" smtClean="0">
              <a:hlinkClick r:id="rId2"/>
            </a:endParaRPr>
          </a:p>
        </p:txBody>
      </p:sp>
    </p:spTree>
    <p:extLst>
      <p:ext uri="{BB962C8B-B14F-4D97-AF65-F5344CB8AC3E}">
        <p14:creationId xmlns:p14="http://schemas.microsoft.com/office/powerpoint/2010/main" val="20228774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a:t>
            </a:r>
            <a:r>
              <a:rPr lang="en-US" dirty="0" err="1" smtClean="0"/>
              <a:t>vs</a:t>
            </a:r>
            <a:r>
              <a:rPr lang="en-US" dirty="0" smtClean="0"/>
              <a:t> Persuasive </a:t>
            </a:r>
            <a:endParaRPr lang="en-US" dirty="0"/>
          </a:p>
        </p:txBody>
      </p:sp>
      <p:pic>
        <p:nvPicPr>
          <p:cNvPr id="6" name="Content Placeholder 5" descr="Screen Shot 2015-06-11 at 3.13.40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5199" b="18768"/>
          <a:stretch/>
        </p:blipFill>
        <p:spPr>
          <a:xfrm>
            <a:off x="900112" y="1529390"/>
            <a:ext cx="7345363" cy="4768337"/>
          </a:xfrm>
        </p:spPr>
      </p:pic>
    </p:spTree>
    <p:extLst>
      <p:ext uri="{BB962C8B-B14F-4D97-AF65-F5344CB8AC3E}">
        <p14:creationId xmlns:p14="http://schemas.microsoft.com/office/powerpoint/2010/main" val="25364232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 paragraph outline</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Claim</a:t>
            </a:r>
          </a:p>
          <a:p>
            <a:pPr marL="457200" indent="-457200">
              <a:buFont typeface="+mj-lt"/>
              <a:buAutoNum type="arabicPeriod"/>
            </a:pPr>
            <a:r>
              <a:rPr lang="en-US" dirty="0" smtClean="0"/>
              <a:t>Defense #1</a:t>
            </a:r>
          </a:p>
          <a:p>
            <a:pPr marL="457200" indent="-457200">
              <a:buFont typeface="+mj-lt"/>
              <a:buAutoNum type="arabicPeriod"/>
            </a:pPr>
            <a:r>
              <a:rPr lang="en-US" dirty="0" smtClean="0"/>
              <a:t>Explanation of defense</a:t>
            </a:r>
          </a:p>
          <a:p>
            <a:pPr marL="457200" indent="-457200">
              <a:buFont typeface="+mj-lt"/>
              <a:buAutoNum type="arabicPeriod"/>
            </a:pPr>
            <a:r>
              <a:rPr lang="en-US" dirty="0" smtClean="0"/>
              <a:t>Defense #2</a:t>
            </a:r>
          </a:p>
          <a:p>
            <a:pPr marL="457200" indent="-457200">
              <a:buFont typeface="+mj-lt"/>
              <a:buAutoNum type="arabicPeriod"/>
            </a:pPr>
            <a:r>
              <a:rPr lang="en-US" dirty="0" smtClean="0"/>
              <a:t>Explanation of defense</a:t>
            </a:r>
          </a:p>
          <a:p>
            <a:pPr marL="457200" indent="-457200">
              <a:buFont typeface="+mj-lt"/>
              <a:buAutoNum type="arabicPeriod"/>
            </a:pPr>
            <a:r>
              <a:rPr lang="en-US" dirty="0" smtClean="0"/>
              <a:t>Counter claim</a:t>
            </a:r>
          </a:p>
          <a:p>
            <a:pPr marL="457200" indent="-457200">
              <a:buFont typeface="+mj-lt"/>
              <a:buAutoNum type="arabicPeriod"/>
            </a:pPr>
            <a:r>
              <a:rPr lang="en-US" dirty="0" smtClean="0"/>
              <a:t>Closing sentence</a:t>
            </a:r>
            <a:endParaRPr lang="en-US" dirty="0"/>
          </a:p>
        </p:txBody>
      </p:sp>
    </p:spTree>
    <p:extLst>
      <p:ext uri="{BB962C8B-B14F-4D97-AF65-F5344CB8AC3E}">
        <p14:creationId xmlns:p14="http://schemas.microsoft.com/office/powerpoint/2010/main" val="232144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Counter claim paragraph outline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Topic Sentence (introduce counter claim)</a:t>
            </a:r>
          </a:p>
          <a:p>
            <a:pPr marL="457200" indent="-457200">
              <a:buFont typeface="+mj-lt"/>
              <a:buAutoNum type="arabicPeriod"/>
            </a:pPr>
            <a:r>
              <a:rPr lang="en-US" dirty="0" smtClean="0"/>
              <a:t>Give rebuttal</a:t>
            </a:r>
          </a:p>
          <a:p>
            <a:pPr marL="457200" indent="-457200">
              <a:buFont typeface="+mj-lt"/>
              <a:buAutoNum type="arabicPeriod"/>
            </a:pPr>
            <a:r>
              <a:rPr lang="en-US" dirty="0" smtClean="0"/>
              <a:t>Give evidence </a:t>
            </a:r>
          </a:p>
          <a:p>
            <a:pPr marL="457200" indent="-457200">
              <a:buFont typeface="+mj-lt"/>
              <a:buAutoNum type="arabicPeriod"/>
            </a:pPr>
            <a:r>
              <a:rPr lang="en-US" dirty="0" smtClean="0"/>
              <a:t>Explain how evidence weakens the opponents claim</a:t>
            </a:r>
          </a:p>
          <a:p>
            <a:pPr marL="457200" indent="-457200">
              <a:buFont typeface="+mj-lt"/>
              <a:buAutoNum type="arabicPeriod"/>
            </a:pPr>
            <a:r>
              <a:rPr lang="en-US" dirty="0" smtClean="0"/>
              <a:t>Closing sentence. </a:t>
            </a:r>
          </a:p>
          <a:p>
            <a:endParaRPr lang="en-US" dirty="0"/>
          </a:p>
        </p:txBody>
      </p:sp>
    </p:spTree>
    <p:extLst>
      <p:ext uri="{BB962C8B-B14F-4D97-AF65-F5344CB8AC3E}">
        <p14:creationId xmlns:p14="http://schemas.microsoft.com/office/powerpoint/2010/main" val="1881013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An argument is a reasoned, logical way of demonstrating that the writer’s position, belief, or conclusion is valid. </a:t>
            </a:r>
            <a:endParaRPr lang="en-US" dirty="0" smtClean="0"/>
          </a:p>
          <a:p>
            <a:pPr lvl="0"/>
            <a:r>
              <a:rPr lang="en-US" dirty="0" smtClean="0"/>
              <a:t>Arguments seek </a:t>
            </a:r>
            <a:r>
              <a:rPr lang="en-US" dirty="0"/>
              <a:t>to make people believe that something is true or to persuade people to change their beliefs or behavior. </a:t>
            </a:r>
            <a:endParaRPr lang="en-US" dirty="0" smtClean="0"/>
          </a:p>
          <a:p>
            <a:r>
              <a:rPr lang="en-US" dirty="0"/>
              <a:t>An argument is a “text that expresses a point of     view” (</a:t>
            </a:r>
            <a:r>
              <a:rPr lang="en-US" dirty="0" err="1"/>
              <a:t>Lundsford</a:t>
            </a:r>
            <a:r>
              <a:rPr lang="en-US" dirty="0"/>
              <a:t> 5).</a:t>
            </a:r>
          </a:p>
          <a:p>
            <a:r>
              <a:rPr lang="en-US" dirty="0"/>
              <a:t>This point of view is called your </a:t>
            </a:r>
            <a:r>
              <a:rPr lang="en-US" b="1" dirty="0"/>
              <a:t>BELIEF</a:t>
            </a:r>
            <a:r>
              <a:rPr lang="en-US" dirty="0"/>
              <a:t>.</a:t>
            </a:r>
          </a:p>
          <a:p>
            <a:r>
              <a:rPr lang="en-US" dirty="0"/>
              <a:t>Your </a:t>
            </a:r>
            <a:r>
              <a:rPr lang="en-US" b="1" dirty="0"/>
              <a:t>BELIEF</a:t>
            </a:r>
            <a:r>
              <a:rPr lang="en-US" dirty="0"/>
              <a:t> is your </a:t>
            </a:r>
            <a:r>
              <a:rPr lang="en-US" b="1" dirty="0"/>
              <a:t>CLAIM</a:t>
            </a:r>
            <a:r>
              <a:rPr lang="en-US" dirty="0"/>
              <a:t> in an argument.</a:t>
            </a:r>
          </a:p>
          <a:p>
            <a:pPr lvl="0"/>
            <a:endParaRPr lang="en-US" dirty="0"/>
          </a:p>
          <a:p>
            <a:endParaRPr lang="en-US" dirty="0"/>
          </a:p>
        </p:txBody>
      </p:sp>
    </p:spTree>
    <p:extLst>
      <p:ext uri="{BB962C8B-B14F-4D97-AF65-F5344CB8AC3E}">
        <p14:creationId xmlns:p14="http://schemas.microsoft.com/office/powerpoint/2010/main" val="219666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It is your </a:t>
            </a:r>
            <a:r>
              <a:rPr lang="en-US" dirty="0"/>
              <a:t>basic belief about a particular topic, issue, event, or </a:t>
            </a:r>
            <a:r>
              <a:rPr lang="en-US" dirty="0" smtClean="0"/>
              <a:t>idea</a:t>
            </a:r>
          </a:p>
          <a:p>
            <a:pPr marL="0" lvl="0" indent="0">
              <a:buNone/>
            </a:pPr>
            <a:r>
              <a:rPr lang="en-US" dirty="0" smtClean="0"/>
              <a:t>It is not just an opinion. It is what you think is TRUE based on what you know.</a:t>
            </a:r>
          </a:p>
          <a:p>
            <a:pPr marL="0" indent="0">
              <a:buNone/>
            </a:pPr>
            <a:endParaRPr lang="en-US" dirty="0"/>
          </a:p>
          <a:p>
            <a:endParaRPr lang="en-US" dirty="0"/>
          </a:p>
        </p:txBody>
      </p:sp>
    </p:spTree>
    <p:extLst>
      <p:ext uri="{BB962C8B-B14F-4D97-AF65-F5344CB8AC3E}">
        <p14:creationId xmlns:p14="http://schemas.microsoft.com/office/powerpoint/2010/main" val="248585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Claims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Some</a:t>
            </a:r>
            <a:r>
              <a:rPr lang="en-US" dirty="0"/>
              <a:t> women in the workplace are underpaid. </a:t>
            </a:r>
          </a:p>
          <a:p>
            <a:r>
              <a:rPr lang="en-US" dirty="0" smtClean="0"/>
              <a:t>Smokeless </a:t>
            </a:r>
            <a:r>
              <a:rPr lang="en-US" dirty="0"/>
              <a:t>tobacco </a:t>
            </a:r>
            <a:r>
              <a:rPr lang="en-US" b="1" dirty="0"/>
              <a:t>could</a:t>
            </a:r>
            <a:r>
              <a:rPr lang="en-US" dirty="0"/>
              <a:t> be more harmful than cigarettes. </a:t>
            </a:r>
          </a:p>
          <a:p>
            <a:r>
              <a:rPr lang="en-US" dirty="0" smtClean="0"/>
              <a:t>Standardized </a:t>
            </a:r>
            <a:r>
              <a:rPr lang="en-US" dirty="0"/>
              <a:t>tests </a:t>
            </a:r>
            <a:r>
              <a:rPr lang="en-US" b="1" dirty="0"/>
              <a:t>could</a:t>
            </a:r>
            <a:r>
              <a:rPr lang="en-US" dirty="0"/>
              <a:t> devalue the purpose of instruction. </a:t>
            </a:r>
          </a:p>
          <a:p>
            <a:r>
              <a:rPr lang="en-US" b="1" dirty="0" smtClean="0"/>
              <a:t>Most</a:t>
            </a:r>
            <a:r>
              <a:rPr lang="en-US" dirty="0" smtClean="0"/>
              <a:t> </a:t>
            </a:r>
            <a:r>
              <a:rPr lang="en-US" dirty="0"/>
              <a:t>of the present generation lacks the discipline to live a technology-free life.</a:t>
            </a:r>
          </a:p>
          <a:p>
            <a:pPr marL="0" indent="0">
              <a:buNone/>
            </a:pPr>
            <a:r>
              <a:rPr lang="en-US" dirty="0"/>
              <a:t>The previous examples reflect my </a:t>
            </a:r>
            <a:r>
              <a:rPr lang="en-US" b="1" dirty="0"/>
              <a:t>BELIEFS</a:t>
            </a:r>
            <a:r>
              <a:rPr lang="en-US" dirty="0"/>
              <a:t>, aka my </a:t>
            </a:r>
            <a:r>
              <a:rPr lang="en-US" b="1" dirty="0"/>
              <a:t>CLAIMS</a:t>
            </a:r>
            <a:r>
              <a:rPr lang="en-US" dirty="0"/>
              <a:t>. These are </a:t>
            </a:r>
            <a:r>
              <a:rPr lang="en-US" b="1" dirty="0"/>
              <a:t>MY</a:t>
            </a:r>
            <a:r>
              <a:rPr lang="en-US" dirty="0"/>
              <a:t> </a:t>
            </a:r>
            <a:r>
              <a:rPr lang="en-US" b="1" dirty="0"/>
              <a:t>OPINIONS</a:t>
            </a:r>
            <a:r>
              <a:rPr lang="en-US" dirty="0"/>
              <a:t>. My next step would be to formulate my argument.</a:t>
            </a:r>
          </a:p>
          <a:p>
            <a:pPr marL="0" indent="0">
              <a:buNone/>
            </a:pPr>
            <a:r>
              <a:rPr lang="en-US" dirty="0"/>
              <a:t>An arguer can </a:t>
            </a:r>
            <a:r>
              <a:rPr lang="en-US" b="1" dirty="0"/>
              <a:t>AGREE</a:t>
            </a:r>
            <a:r>
              <a:rPr lang="en-US" dirty="0"/>
              <a:t>, </a:t>
            </a:r>
            <a:r>
              <a:rPr lang="en-US" b="1" dirty="0"/>
              <a:t>DISAGREE</a:t>
            </a:r>
            <a:r>
              <a:rPr lang="en-US" dirty="0"/>
              <a:t>, or </a:t>
            </a:r>
            <a:r>
              <a:rPr lang="en-US" b="1" dirty="0"/>
              <a:t>QUALIFY</a:t>
            </a:r>
            <a:r>
              <a:rPr lang="en-US" dirty="0"/>
              <a:t> a claim (support, refute, qualify; defend, challenge, qualify).</a:t>
            </a:r>
          </a:p>
          <a:p>
            <a:endParaRPr lang="en-US" dirty="0"/>
          </a:p>
        </p:txBody>
      </p:sp>
    </p:spTree>
    <p:extLst>
      <p:ext uri="{BB962C8B-B14F-4D97-AF65-F5344CB8AC3E}">
        <p14:creationId xmlns:p14="http://schemas.microsoft.com/office/powerpoint/2010/main" val="94114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SUPPORT A CLAIM</a:t>
            </a:r>
            <a:endParaRPr lang="en-US" dirty="0"/>
          </a:p>
        </p:txBody>
      </p:sp>
      <p:sp>
        <p:nvSpPr>
          <p:cNvPr id="3" name="Content Placeholder 2"/>
          <p:cNvSpPr>
            <a:spLocks noGrp="1"/>
          </p:cNvSpPr>
          <p:nvPr>
            <p:ph idx="1"/>
          </p:nvPr>
        </p:nvSpPr>
        <p:spPr/>
        <p:txBody>
          <a:bodyPr/>
          <a:lstStyle/>
          <a:p>
            <a:r>
              <a:rPr lang="en-US" dirty="0" smtClean="0"/>
              <a:t>EVIDENCE AND REASONS</a:t>
            </a:r>
            <a:endParaRPr lang="en-US" dirty="0"/>
          </a:p>
        </p:txBody>
      </p:sp>
    </p:spTree>
    <p:extLst>
      <p:ext uri="{BB962C8B-B14F-4D97-AF65-F5344CB8AC3E}">
        <p14:creationId xmlns:p14="http://schemas.microsoft.com/office/powerpoint/2010/main" val="279823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counter claim or counter argument? </a:t>
            </a:r>
          </a:p>
        </p:txBody>
      </p:sp>
      <p:sp>
        <p:nvSpPr>
          <p:cNvPr id="3" name="Content Placeholder 2"/>
          <p:cNvSpPr>
            <a:spLocks noGrp="1"/>
          </p:cNvSpPr>
          <p:nvPr>
            <p:ph idx="1"/>
          </p:nvPr>
        </p:nvSpPr>
        <p:spPr/>
        <p:txBody>
          <a:bodyPr/>
          <a:lstStyle/>
          <a:p>
            <a:pPr lvl="0"/>
            <a:r>
              <a:rPr lang="en-US" dirty="0" smtClean="0"/>
              <a:t>A </a:t>
            </a:r>
            <a:r>
              <a:rPr lang="en-US" dirty="0"/>
              <a:t>solid and reasonable argument that opposes or disagrees with your </a:t>
            </a:r>
            <a:r>
              <a:rPr lang="en-US" dirty="0" smtClean="0"/>
              <a:t>claim</a:t>
            </a:r>
          </a:p>
          <a:p>
            <a:pPr lvl="0"/>
            <a:r>
              <a:rPr lang="en-US" dirty="0" smtClean="0"/>
              <a:t>Parts of a counter claim</a:t>
            </a:r>
          </a:p>
          <a:p>
            <a:pPr lvl="1"/>
            <a:r>
              <a:rPr lang="en-US" dirty="0" smtClean="0"/>
              <a:t>Concession</a:t>
            </a:r>
          </a:p>
          <a:p>
            <a:pPr lvl="1"/>
            <a:r>
              <a:rPr lang="en-US" dirty="0" smtClean="0"/>
              <a:t>Rebuttal</a:t>
            </a:r>
          </a:p>
          <a:p>
            <a:pPr lvl="1"/>
            <a:endParaRPr lang="en-US" dirty="0" smtClean="0"/>
          </a:p>
          <a:p>
            <a:pPr lvl="1"/>
            <a:endParaRPr lang="en-US" dirty="0" smtClean="0"/>
          </a:p>
          <a:p>
            <a:pPr lvl="1"/>
            <a:endParaRPr lang="en-US" dirty="0"/>
          </a:p>
          <a:p>
            <a:endParaRPr lang="en-US" dirty="0"/>
          </a:p>
        </p:txBody>
      </p:sp>
    </p:spTree>
    <p:extLst>
      <p:ext uri="{BB962C8B-B14F-4D97-AF65-F5344CB8AC3E}">
        <p14:creationId xmlns:p14="http://schemas.microsoft.com/office/powerpoint/2010/main" val="225213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Signal words in a counter claim</a:t>
            </a:r>
            <a:endParaRPr lang="en-US" dirty="0"/>
          </a:p>
        </p:txBody>
      </p:sp>
      <p:pic>
        <p:nvPicPr>
          <p:cNvPr id="4" name="Content Placeholder 3"/>
          <p:cNvPicPr>
            <a:picLocks noGrp="1" noChangeAspect="1"/>
          </p:cNvPicPr>
          <p:nvPr>
            <p:ph idx="1"/>
          </p:nvPr>
        </p:nvPicPr>
        <p:blipFill rotWithShape="1">
          <a:blip r:embed="rId2"/>
          <a:srcRect l="1410" t="1" r="14584" b="-41314"/>
          <a:stretch/>
        </p:blipFill>
        <p:spPr>
          <a:xfrm>
            <a:off x="456664" y="2133601"/>
            <a:ext cx="8219967" cy="3931920"/>
          </a:xfrm>
        </p:spPr>
      </p:pic>
    </p:spTree>
    <p:extLst>
      <p:ext uri="{BB962C8B-B14F-4D97-AF65-F5344CB8AC3E}">
        <p14:creationId xmlns:p14="http://schemas.microsoft.com/office/powerpoint/2010/main" val="67038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a counter argument important? </a:t>
            </a:r>
          </a:p>
        </p:txBody>
      </p:sp>
      <p:sp>
        <p:nvSpPr>
          <p:cNvPr id="3" name="Content Placeholder 2"/>
          <p:cNvSpPr>
            <a:spLocks noGrp="1"/>
          </p:cNvSpPr>
          <p:nvPr>
            <p:ph idx="1"/>
          </p:nvPr>
        </p:nvSpPr>
        <p:spPr/>
        <p:txBody>
          <a:bodyPr/>
          <a:lstStyle/>
          <a:p>
            <a:r>
              <a:rPr lang="en-US" dirty="0"/>
              <a:t>I</a:t>
            </a:r>
            <a:r>
              <a:rPr lang="en-US" dirty="0" smtClean="0"/>
              <a:t>t </a:t>
            </a:r>
            <a:r>
              <a:rPr lang="en-US" dirty="0"/>
              <a:t>makes the argument stronger. </a:t>
            </a:r>
          </a:p>
          <a:p>
            <a:r>
              <a:rPr lang="en-US" dirty="0" smtClean="0"/>
              <a:t> </a:t>
            </a:r>
            <a:r>
              <a:rPr lang="en-US" dirty="0"/>
              <a:t>I</a:t>
            </a:r>
            <a:r>
              <a:rPr lang="en-US" dirty="0" smtClean="0"/>
              <a:t>t </a:t>
            </a:r>
            <a:r>
              <a:rPr lang="en-US" dirty="0"/>
              <a:t>gives you the chance to respond to your reader’s objections before they have finished reading. </a:t>
            </a:r>
            <a:endParaRPr lang="en-US" dirty="0" smtClean="0"/>
          </a:p>
          <a:p>
            <a:r>
              <a:rPr lang="en-US" dirty="0" smtClean="0"/>
              <a:t>It </a:t>
            </a:r>
            <a:r>
              <a:rPr lang="en-US" dirty="0"/>
              <a:t>also shows that you are a reasonable person who has considered both sides of the debate </a:t>
            </a:r>
          </a:p>
        </p:txBody>
      </p:sp>
    </p:spTree>
    <p:extLst>
      <p:ext uri="{BB962C8B-B14F-4D97-AF65-F5344CB8AC3E}">
        <p14:creationId xmlns:p14="http://schemas.microsoft.com/office/powerpoint/2010/main" val="281110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t>Acknowledgement of the opposing </a:t>
            </a:r>
            <a:r>
              <a:rPr lang="en-US" dirty="0" smtClean="0"/>
              <a:t>viewpoint/other side of the argument</a:t>
            </a:r>
          </a:p>
          <a:p>
            <a:pPr marL="0" lvl="0" indent="0">
              <a:buNone/>
            </a:pPr>
            <a:r>
              <a:rPr lang="en-US" dirty="0" smtClean="0"/>
              <a:t>Examples:</a:t>
            </a:r>
          </a:p>
          <a:p>
            <a:r>
              <a:rPr lang="en-US" dirty="0" smtClean="0"/>
              <a:t>“Dad</a:t>
            </a:r>
            <a:r>
              <a:rPr lang="en-US" dirty="0"/>
              <a:t>, I know taking a trip to another country with my friends may be expensive and </a:t>
            </a:r>
            <a:r>
              <a:rPr lang="en-US" dirty="0" smtClean="0"/>
              <a:t>unsafe,….”</a:t>
            </a:r>
          </a:p>
          <a:p>
            <a:r>
              <a:rPr lang="en-US" dirty="0"/>
              <a:t>“Agreed that most of the students act and lie about being sick, so that they can avoid school for whatever reason</a:t>
            </a:r>
            <a:r>
              <a:rPr lang="en-US" dirty="0" smtClean="0"/>
              <a:t>,…”</a:t>
            </a:r>
          </a:p>
          <a:p>
            <a:r>
              <a:rPr lang="en-US" dirty="0" smtClean="0"/>
              <a:t>“</a:t>
            </a:r>
            <a:r>
              <a:rPr lang="en-US" dirty="0"/>
              <a:t>An individual does have their own right to freedom, </a:t>
            </a:r>
            <a:r>
              <a:rPr lang="en-US" dirty="0" smtClean="0"/>
              <a:t>…”</a:t>
            </a:r>
          </a:p>
          <a:p>
            <a:pPr marL="350838" lvl="1" indent="0">
              <a:buNone/>
            </a:pPr>
            <a:endParaRPr lang="en-US" dirty="0"/>
          </a:p>
          <a:p>
            <a:endParaRPr lang="en-US" dirty="0"/>
          </a:p>
        </p:txBody>
      </p:sp>
    </p:spTree>
    <p:extLst>
      <p:ext uri="{BB962C8B-B14F-4D97-AF65-F5344CB8AC3E}">
        <p14:creationId xmlns:p14="http://schemas.microsoft.com/office/powerpoint/2010/main" val="3952566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137</TotalTime>
  <Words>705</Words>
  <Application>Microsoft Macintosh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vt:lpstr>
      <vt:lpstr>Argument Writing</vt:lpstr>
      <vt:lpstr>ARGUMENT</vt:lpstr>
      <vt:lpstr>CLAIM</vt:lpstr>
      <vt:lpstr>Example Claims</vt:lpstr>
      <vt:lpstr>WAYS TO SUPPORT A CLAIM</vt:lpstr>
      <vt:lpstr>What is a counter claim or counter argument? </vt:lpstr>
      <vt:lpstr>Signal words in a counter claim</vt:lpstr>
      <vt:lpstr>Why is a counter argument important? </vt:lpstr>
      <vt:lpstr>CONCESSION</vt:lpstr>
      <vt:lpstr>REBUTTAL</vt:lpstr>
      <vt:lpstr>Rebuttal Examples</vt:lpstr>
      <vt:lpstr>Refutation</vt:lpstr>
      <vt:lpstr>What does it mean to qualify an argument? </vt:lpstr>
      <vt:lpstr>Argument vs. Persuasion</vt:lpstr>
      <vt:lpstr>Argument vs Persuasive </vt:lpstr>
      <vt:lpstr>Argument paragraph outline</vt:lpstr>
      <vt:lpstr>Counter claim paragraph outline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 Writing</dc:title>
  <dc:creator>Dr. Juliette Attis</dc:creator>
  <cp:lastModifiedBy>Dr. Juliette Attis</cp:lastModifiedBy>
  <cp:revision>14</cp:revision>
  <dcterms:created xsi:type="dcterms:W3CDTF">2015-06-11T17:58:59Z</dcterms:created>
  <dcterms:modified xsi:type="dcterms:W3CDTF">2015-09-15T23:22:49Z</dcterms:modified>
</cp:coreProperties>
</file>